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y="5143500" cx="9144000"/>
  <p:notesSz cx="6858000" cy="9144000"/>
  <p:embeddedFontLst>
    <p:embeddedFont>
      <p:font typeface="Proxima Nova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ProximaNova-bold.fntdata"/><Relationship Id="rId72" Type="http://schemas.openxmlformats.org/officeDocument/2006/relationships/font" Target="fonts/ProximaNova-regular.fntdata"/><Relationship Id="rId31" Type="http://schemas.openxmlformats.org/officeDocument/2006/relationships/slide" Target="slides/slide26.xml"/><Relationship Id="rId75" Type="http://schemas.openxmlformats.org/officeDocument/2006/relationships/font" Target="fonts/ProximaNova-boldItalic.fntdata"/><Relationship Id="rId30" Type="http://schemas.openxmlformats.org/officeDocument/2006/relationships/slide" Target="slides/slide25.xml"/><Relationship Id="rId74" Type="http://schemas.openxmlformats.org/officeDocument/2006/relationships/font" Target="fonts/ProximaNova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1pPr>
            <a:lvl2pPr indent="-298450" lvl="1" marL="9144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2pPr>
            <a:lvl3pPr indent="-298450" lvl="2" marL="13716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3pPr>
            <a:lvl4pPr indent="-298450" lvl="3" marL="18288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4pPr>
            <a:lvl5pPr indent="-298450" lvl="4" marL="22860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5pPr>
            <a:lvl6pPr indent="-298450" lvl="5" marL="27432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6pPr>
            <a:lvl7pPr indent="-298450" lvl="6" marL="32004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7pPr>
            <a:lvl8pPr indent="-298450" lvl="7" marL="36576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8pPr>
            <a:lvl9pPr indent="-298450" lvl="8" marL="41148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2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1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bg>
      <p:bgPr>
        <a:solidFill>
          <a:schemeClr val="l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" name="Google Shape;42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10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4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9q8MZkQiVsk" TargetMode="External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Qvco7ufsX_0" TargetMode="External"/><Relationship Id="rId4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karpathy.github.io/neuralnets/" TargetMode="External"/><Relationship Id="rId4" Type="http://schemas.openxmlformats.org/officeDocument/2006/relationships/hyperlink" Target="http://cs231n.github.io/optimization-2/" TargetMode="External"/><Relationship Id="rId5" Type="http://schemas.openxmlformats.org/officeDocument/2006/relationships/hyperlink" Target="https://www.youtube.com/watch?v=i94OvYb6noo&amp;index=4&amp;list=PLkt2uSq6rBVctENoVBg1TpCC7OQi31AlC" TargetMode="External"/><Relationship Id="rId6" Type="http://schemas.openxmlformats.org/officeDocument/2006/relationships/hyperlink" Target="http://www.deeplearningbook.org/contents/mlp.html" TargetMode="External"/><Relationship Id="rId7" Type="http://schemas.openxmlformats.org/officeDocument/2006/relationships/hyperlink" Target="https://mila.quebec/wp-content/uploads/2016/03/2015-lecun-bengio-hinton-nature.pdf" TargetMode="External"/><Relationship Id="rId8" Type="http://schemas.openxmlformats.org/officeDocument/2006/relationships/hyperlink" Target="https://arxiv.org/pdf/1404.7828.pdf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VOC3huqHrss" TargetMode="External"/><Relationship Id="rId4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.jpg" id="104" name="Google Shape;104;p25"/>
          <p:cNvPicPr preferRelativeResize="0"/>
          <p:nvPr/>
        </p:nvPicPr>
        <p:blipFill rotWithShape="1">
          <a:blip r:embed="rId3">
            <a:alphaModFix/>
          </a:blip>
          <a:srcRect b="0" l="845" r="843" t="0"/>
          <a:stretch/>
        </p:blipFill>
        <p:spPr>
          <a:xfrm>
            <a:off x="-44400" y="0"/>
            <a:ext cx="9127854" cy="5135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 to Deep Learning</a:t>
            </a:r>
            <a:endParaRPr/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Char char="-"/>
            </a:pPr>
            <a:r>
              <a:rPr b="0" i="0" lang="en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Backpropagation done right</a:t>
            </a:r>
            <a:endParaRPr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By: Ismail Elezi                                  ismail.elezi@gmail.com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7" name="Google Shape;107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5"/>
          <p:cNvSpPr txBox="1"/>
          <p:nvPr/>
        </p:nvSpPr>
        <p:spPr>
          <a:xfrm>
            <a:off x="3692950" y="4381225"/>
            <a:ext cx="5284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Nasty monsters will be summoned if there are no questions!!!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CES 2016 - NVIDIA's Danny Shapiro briefly recaps the news out of CEO Jen-Hsun Huang's press event, featuring the NVIDIA DRIVE PX 2, the world's first artificial intelligence supercomputer for the car. Find more CES news at http://www.nvidianews.nvidia.com." id="158" name="Google Shape;158;p34" title="NVIDIA CES 2016 News Summary">
            <a:hlinkClick r:id="rId3"/>
          </p:cNvPr>
          <p:cNvSpPr/>
          <p:nvPr/>
        </p:nvSpPr>
        <p:spPr>
          <a:xfrm>
            <a:off x="2286000" y="857250"/>
            <a:ext cx="4572000" cy="3429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963" y="703725"/>
            <a:ext cx="7457885" cy="372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rained using https://github.com/tambetm/simple_dqn" id="168" name="Google Shape;168;p36" title="Deep Q Learning AI playing Space Invaders">
            <a:hlinkClick r:id="rId3"/>
          </p:cNvPr>
          <p:cNvSpPr/>
          <p:nvPr/>
        </p:nvSpPr>
        <p:spPr>
          <a:xfrm>
            <a:off x="2286000" y="857250"/>
            <a:ext cx="4572000" cy="3429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7"/>
          <p:cNvSpPr txBox="1"/>
          <p:nvPr>
            <p:ph type="title"/>
          </p:nvPr>
        </p:nvSpPr>
        <p:spPr>
          <a:xfrm>
            <a:off x="311700" y="69125"/>
            <a:ext cx="8520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rPr b="0" i="0" lang="en" sz="36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Tentative plan of deep learning seminars</a:t>
            </a:r>
            <a:endParaRPr/>
          </a:p>
        </p:txBody>
      </p:sp>
      <p:sp>
        <p:nvSpPr>
          <p:cNvPr id="174" name="Google Shape;174;p37"/>
          <p:cNvSpPr txBox="1"/>
          <p:nvPr>
            <p:ph idx="1" type="body"/>
          </p:nvPr>
        </p:nvSpPr>
        <p:spPr>
          <a:xfrm>
            <a:off x="311700" y="1078475"/>
            <a:ext cx="8520600" cy="3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Back-propagation and fully connected neural networks. (Today)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Convolutional Neural Networks.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Making neural networks work well.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Recurrent Neural Networks.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Generative Adversarial Networks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</a:pPr>
            <a:r>
              <a:t/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We’ll try to learn a deep learning library (PyTorch) as we move on, by doing some (optional) assignment.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And to read a few papers.</a:t>
            </a:r>
            <a:r>
              <a:rPr b="0" i="1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  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5" y="0"/>
            <a:ext cx="9129474" cy="5029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9"/>
          <p:cNvSpPr txBox="1"/>
          <p:nvPr/>
        </p:nvSpPr>
        <p:spPr>
          <a:xfrm>
            <a:off x="311700" y="170225"/>
            <a:ext cx="85206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Proxima Nova"/>
              <a:buNone/>
            </a:pPr>
            <a:r>
              <a:rPr b="0" i="0" lang="en" sz="36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Remember the softmax classifier?</a:t>
            </a:r>
            <a:endParaRPr/>
          </a:p>
        </p:txBody>
      </p:sp>
      <p:pic>
        <p:nvPicPr>
          <p:cNvPr id="185" name="Google Shape;18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96386"/>
            <a:ext cx="7870893" cy="3328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57096" cy="4781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38474"/>
            <a:ext cx="8672050" cy="423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/>
          <p:nvPr>
            <p:ph type="title"/>
          </p:nvPr>
        </p:nvSpPr>
        <p:spPr>
          <a:xfrm>
            <a:off x="311700" y="69125"/>
            <a:ext cx="8520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Once upon a time in machine learning books ...</a:t>
            </a:r>
            <a:endParaRPr/>
          </a:p>
        </p:txBody>
      </p:sp>
      <p:pic>
        <p:nvPicPr>
          <p:cNvPr id="201" name="Google Shape;2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750" y="760325"/>
            <a:ext cx="5263000" cy="4047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>
            <p:ph type="title"/>
          </p:nvPr>
        </p:nvSpPr>
        <p:spPr>
          <a:xfrm>
            <a:off x="311700" y="69125"/>
            <a:ext cx="8520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Once upon a time in machine learning books 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7" name="Google Shape;20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2775" y="631500"/>
            <a:ext cx="4845067" cy="4071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311700" y="69125"/>
            <a:ext cx="8520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rPr b="0" i="0" lang="en" sz="36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Review of last lecture (1)</a:t>
            </a:r>
            <a:endParaRPr/>
          </a:p>
        </p:txBody>
      </p:sp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25" y="816525"/>
            <a:ext cx="7753079" cy="4044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4"/>
          <p:cNvSpPr txBox="1"/>
          <p:nvPr>
            <p:ph type="title"/>
          </p:nvPr>
        </p:nvSpPr>
        <p:spPr>
          <a:xfrm>
            <a:off x="311700" y="69125"/>
            <a:ext cx="8520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Once upon a time in machine learning books 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3" name="Google Shape;21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150" y="760325"/>
            <a:ext cx="5139224" cy="4070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000" y="507625"/>
            <a:ext cx="8784042" cy="420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6"/>
          <p:cNvSpPr txBox="1"/>
          <p:nvPr>
            <p:ph idx="1" type="body"/>
          </p:nvPr>
        </p:nvSpPr>
        <p:spPr>
          <a:xfrm>
            <a:off x="311700" y="799275"/>
            <a:ext cx="8520600" cy="4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The last few slides had nothing wrong.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 fact, they are mathematically correct, and might even give some insight in what is going on.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problem is that they are next to useless in practice. Try to compute by hand the derivatives of an 152 layer neural networks. After 3 years of derivation, spend the following 2 years by coding those derivatives.</a:t>
            </a:r>
            <a:r>
              <a:rPr b="0" i="1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Unfortunately, the old books explained back-prop in that way. That gave the impression that back-prop is a very complicated algorithm, and a lot of people treated it as a black-box.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Back-prop isn’t difficult at all. New books (Goodfellow et al.) even explain it well. We all have to thank Andrej Karpathy about that.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</a:pPr>
            <a:r>
              <a:rPr b="0" i="1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</a:t>
            </a:r>
            <a:endParaRPr/>
          </a:p>
        </p:txBody>
      </p:sp>
      <p:sp>
        <p:nvSpPr>
          <p:cNvPr id="224" name="Google Shape;224;p46"/>
          <p:cNvSpPr txBox="1"/>
          <p:nvPr>
            <p:ph type="title"/>
          </p:nvPr>
        </p:nvSpPr>
        <p:spPr>
          <a:xfrm>
            <a:off x="311700" y="69125"/>
            <a:ext cx="8520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Back-prop done ‘badly’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57102" cy="4802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56452" cy="4785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46136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415848"/>
            <a:ext cx="8822117" cy="4288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45666"/>
            <a:ext cx="8680080" cy="4237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460616"/>
            <a:ext cx="8829626" cy="422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99" y="437177"/>
            <a:ext cx="8817118" cy="4258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311700" y="69125"/>
            <a:ext cx="8520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rPr b="0" i="0" lang="en" sz="36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Review of last lecture (2)</a:t>
            </a:r>
            <a:endParaRPr/>
          </a:p>
        </p:txBody>
      </p:sp>
      <p:pic>
        <p:nvPicPr>
          <p:cNvPr id="120" name="Google Shape;12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00" y="823925"/>
            <a:ext cx="8676324" cy="4009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46822"/>
            <a:ext cx="8767160" cy="4225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42986"/>
            <a:ext cx="8708866" cy="4223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41709"/>
            <a:ext cx="8647557" cy="4249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39238"/>
            <a:ext cx="8704916" cy="4240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01270"/>
            <a:ext cx="8754692" cy="429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21590"/>
            <a:ext cx="8792120" cy="4291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46580"/>
            <a:ext cx="8817118" cy="4202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28726"/>
            <a:ext cx="8770388" cy="4241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17894"/>
            <a:ext cx="8758068" cy="4299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19897"/>
            <a:ext cx="8829626" cy="4270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311700" y="69125"/>
            <a:ext cx="8520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rPr b="0" i="0" lang="en" sz="36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Review of last lecture (3)</a:t>
            </a:r>
            <a:endParaRPr/>
          </a:p>
        </p:txBody>
      </p:sp>
      <p:pic>
        <p:nvPicPr>
          <p:cNvPr id="126" name="Google Shape;12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200" y="760325"/>
            <a:ext cx="8529690" cy="4009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5780"/>
            <a:ext cx="8784188" cy="4350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20272" cy="4379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.jpg" id="324" name="Google Shape;3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12373" cy="431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jpg" id="329" name="Google Shape;32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78020" cy="431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.jpg" id="334" name="Google Shape;33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72151" cy="4361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.jpg" id="339" name="Google Shape;33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72151" cy="4356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.jpg" id="344" name="Google Shape;34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62759" cy="4406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.jpg" id="349" name="Google Shape;34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72151" cy="4406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.jpg" id="354" name="Google Shape;35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52400"/>
            <a:ext cx="8718810" cy="440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8.jpg" id="359" name="Google Shape;35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48391" cy="4319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title"/>
          </p:nvPr>
        </p:nvSpPr>
        <p:spPr>
          <a:xfrm>
            <a:off x="311700" y="69125"/>
            <a:ext cx="8520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rPr b="0" i="0" lang="en" sz="36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Why Deep Learning/Neural Networks</a:t>
            </a:r>
            <a:endParaRPr/>
          </a:p>
        </p:txBody>
      </p:sp>
      <p:sp>
        <p:nvSpPr>
          <p:cNvPr id="132" name="Google Shape;132;p29"/>
          <p:cNvSpPr txBox="1"/>
          <p:nvPr>
            <p:ph idx="1" type="body"/>
          </p:nvPr>
        </p:nvSpPr>
        <p:spPr>
          <a:xfrm>
            <a:off x="311700" y="1078475"/>
            <a:ext cx="8520600" cy="3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Proxima Nova"/>
              <a:buChar char="-"/>
            </a:pPr>
            <a:r>
              <a:rPr b="0" i="0" lang="en" sz="17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Deep Learning is by far the dominant sub-discipline of ML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Proxima Nova"/>
              <a:buChar char="-"/>
            </a:pPr>
            <a:r>
              <a:rPr b="0" i="0" lang="en" sz="17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(Almost) everything in Computer Vision, Natural Language Precision and Speech Recognition is powered by deep learning. Its usage in Robotics is increasing.</a:t>
            </a:r>
            <a:r>
              <a:rPr b="0" i="1" lang="en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Proxima Nova"/>
              <a:buChar char="-"/>
            </a:pPr>
            <a:r>
              <a:rPr b="0" i="0" lang="en" sz="17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It is not (yet!) the preferred approach in 3d reconstructions, graph datasets and vectorial datasets.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Proxima Nova"/>
              <a:buChar char="-"/>
            </a:pPr>
            <a:r>
              <a:rPr b="0" i="0" lang="en" sz="17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It is likely that this will change in the next few years, and deep learning will rule those fields too. </a:t>
            </a:r>
            <a:r>
              <a:rPr b="0" i="1" lang="en" sz="1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  <a:r>
              <a:rPr b="0" i="1" lang="en" sz="145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b="0" i="1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Proxima Nova"/>
              <a:buChar char="-"/>
            </a:pPr>
            <a:r>
              <a:rPr b="1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Most importantly - it isn’t covered on depth in any of the courses at the department.</a:t>
            </a:r>
            <a:r>
              <a:rPr b="1" i="1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0" i="1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   </a:t>
            </a:r>
            <a:r>
              <a:rPr b="0" i="0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.jpg" id="364" name="Google Shape;36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12373" cy="4373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.jpg" id="369" name="Google Shape;36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78020" cy="431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.jpg" id="374" name="Google Shape;37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36376" cy="4353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37499"/>
            <a:ext cx="8742234" cy="4220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58434"/>
            <a:ext cx="8733450" cy="4191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53443"/>
            <a:ext cx="8795059" cy="420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03949"/>
            <a:ext cx="8694830" cy="4295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71713"/>
            <a:ext cx="8766283" cy="4374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90990"/>
            <a:ext cx="8720272" cy="4159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2692"/>
            <a:ext cx="8708569" cy="433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0"/>
            <a:ext cx="8492865" cy="495315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0"/>
          <p:cNvSpPr txBox="1"/>
          <p:nvPr/>
        </p:nvSpPr>
        <p:spPr>
          <a:xfrm>
            <a:off x="6678275" y="4555875"/>
            <a:ext cx="19425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Credit: T. Stadelmann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38474"/>
            <a:ext cx="8672050" cy="423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25180"/>
            <a:ext cx="8830950" cy="4280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99570"/>
            <a:ext cx="8676140" cy="4309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38868"/>
            <a:ext cx="8715883" cy="4063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8"/>
          <p:cNvSpPr txBox="1"/>
          <p:nvPr>
            <p:ph type="title"/>
          </p:nvPr>
        </p:nvSpPr>
        <p:spPr>
          <a:xfrm>
            <a:off x="311700" y="111000"/>
            <a:ext cx="85206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rPr b="0" i="0" lang="en" sz="30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Acknowledgements</a:t>
            </a:r>
            <a:endParaRPr/>
          </a:p>
        </p:txBody>
      </p:sp>
      <p:sp>
        <p:nvSpPr>
          <p:cNvPr id="435" name="Google Shape;435;p88"/>
          <p:cNvSpPr txBox="1"/>
          <p:nvPr>
            <p:ph idx="1" type="body"/>
          </p:nvPr>
        </p:nvSpPr>
        <p:spPr>
          <a:xfrm>
            <a:off x="311700" y="799200"/>
            <a:ext cx="8520600" cy="3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roxima Nova"/>
              <a:buChar char="-"/>
            </a:pPr>
            <a:r>
              <a:rPr b="0" i="0" lang="en" sz="2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 lot of slides were ‘borrowed’ from Stanford’s </a:t>
            </a:r>
            <a:r>
              <a:rPr b="0" i="0" lang="en" sz="24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CS231n</a:t>
            </a:r>
            <a:r>
              <a:rPr b="0" i="0" lang="en" sz="2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course. I did that not because I am that lazy (everyone says that, right?), but because I find those slides the best possible slides on backpropagation. </a:t>
            </a:r>
            <a:r>
              <a:rPr b="0" i="0" lang="en" sz="24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Andrej Karpathy</a:t>
            </a:r>
            <a:r>
              <a:rPr b="0" i="0" lang="en" sz="2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invented a new way of explaining back-propagation, and to date, it is the only explanation which doesn’t end on bad dreams at night.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9"/>
          <p:cNvSpPr txBox="1"/>
          <p:nvPr>
            <p:ph type="title"/>
          </p:nvPr>
        </p:nvSpPr>
        <p:spPr>
          <a:xfrm>
            <a:off x="311700" y="111000"/>
            <a:ext cx="85206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rPr b="0" i="0" lang="en" sz="30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Recommended readings (and videos)</a:t>
            </a:r>
            <a:endParaRPr/>
          </a:p>
        </p:txBody>
      </p:sp>
      <p:sp>
        <p:nvSpPr>
          <p:cNvPr id="441" name="Google Shape;441;p89"/>
          <p:cNvSpPr txBox="1"/>
          <p:nvPr>
            <p:ph idx="1" type="body"/>
          </p:nvPr>
        </p:nvSpPr>
        <p:spPr>
          <a:xfrm>
            <a:off x="311700" y="799200"/>
            <a:ext cx="8520600" cy="3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roxima Nova"/>
              <a:buChar char="-"/>
            </a:pPr>
            <a:r>
              <a:rPr b="0" i="0" lang="en" sz="24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A. Karpathy’s blog post on back-propagation.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roxima Nova"/>
              <a:buChar char="-"/>
            </a:pPr>
            <a:r>
              <a:rPr b="0" i="0" lang="en" sz="24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CS231n (Karpathy/Johnson) notes on back-propagation.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roxima Nova"/>
              <a:buChar char="-"/>
            </a:pPr>
            <a:r>
              <a:rPr b="0" i="0" lang="en" sz="24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CS231n lecture on back-propagation.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roxima Nova"/>
              <a:buChar char="-"/>
            </a:pPr>
            <a:r>
              <a:rPr b="0" i="0" lang="en" sz="24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Deep Learning book (Goodfellow et al.) - Chapter 6.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roxima Nova"/>
              <a:buChar char="-"/>
            </a:pPr>
            <a:r>
              <a:rPr b="0" i="0" lang="en" sz="24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Deep Conspiracy’s paper on deep learning.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roxima Nova"/>
              <a:buChar char="-"/>
            </a:pPr>
            <a:r>
              <a:rPr b="0" i="0" lang="en" sz="24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J. Schmidhuber’s paper on deep learning.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90"/>
          <p:cNvSpPr txBox="1"/>
          <p:nvPr>
            <p:ph type="title"/>
          </p:nvPr>
        </p:nvSpPr>
        <p:spPr>
          <a:xfrm>
            <a:off x="311700" y="111000"/>
            <a:ext cx="85206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rPr b="0" i="0" lang="en" sz="30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        Questions??? </a:t>
            </a:r>
            <a:endParaRPr/>
          </a:p>
        </p:txBody>
      </p:sp>
      <p:pic>
        <p:nvPicPr>
          <p:cNvPr descr="monsters.jpg" id="447" name="Google Shape;44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4875" y="889025"/>
            <a:ext cx="4321236" cy="3443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Real-time object detection with YOLO v2.  http://pjreddie.com/yolo" id="143" name="Google Shape;143;p31" title="YOLO v2">
            <a:hlinkClick r:id="rId3"/>
          </p:cNvPr>
          <p:cNvSpPr/>
          <p:nvPr/>
        </p:nvSpPr>
        <p:spPr>
          <a:xfrm>
            <a:off x="2286000" y="857250"/>
            <a:ext cx="4572000" cy="3429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9525" y="117350"/>
            <a:ext cx="6354290" cy="475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775" y="1138238"/>
            <a:ext cx="5875859" cy="2857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